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notesMasterIdLst>
    <p:notesMasterId r:id="rId15"/>
  </p:notesMasterIdLst>
  <p:sldIdLst>
    <p:sldId id="256" r:id="rId2"/>
    <p:sldId id="257" r:id="rId3"/>
    <p:sldId id="273" r:id="rId4"/>
    <p:sldId id="258" r:id="rId5"/>
    <p:sldId id="259" r:id="rId6"/>
    <p:sldId id="260" r:id="rId7"/>
    <p:sldId id="261" r:id="rId8"/>
    <p:sldId id="263" r:id="rId9"/>
    <p:sldId id="265" r:id="rId10"/>
    <p:sldId id="266" r:id="rId11"/>
    <p:sldId id="269" r:id="rId12"/>
    <p:sldId id="270" r:id="rId13"/>
    <p:sldId id="267" r:id="rId1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48178" autoAdjust="0"/>
  </p:normalViewPr>
  <p:slideViewPr>
    <p:cSldViewPr snapToGrid="0">
      <p:cViewPr varScale="1">
        <p:scale>
          <a:sx n="58" d="100"/>
          <a:sy n="58" d="100"/>
        </p:scale>
        <p:origin x="289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D43C3E-C0FD-4601-925F-56A4FF1E9C58}" type="datetimeFigureOut">
              <a:rPr lang="nb-NO" smtClean="0"/>
              <a:t>05.06.2026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6EC553-BBC7-4376-B901-993F2FC029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81225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6EC553-BBC7-4376-B901-993F2FC02994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911751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6EC553-BBC7-4376-B901-993F2FC02994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871467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6EC553-BBC7-4376-B901-993F2FC02994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295335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nn-NO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n-NO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n-NO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6EC553-BBC7-4376-B901-993F2FC02994}" type="slidenum">
              <a:rPr lang="nb-NO" smtClean="0"/>
              <a:t>12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741486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nb-NO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6EC553-BBC7-4376-B901-993F2FC02994}" type="slidenum">
              <a:rPr lang="nb-NO" smtClean="0"/>
              <a:t>13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11051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6EC553-BBC7-4376-B901-993F2FC02994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80108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nn-NO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6EC553-BBC7-4376-B901-993F2FC02994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51943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6EC553-BBC7-4376-B901-993F2FC02994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889252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6EC553-BBC7-4376-B901-993F2FC02994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19977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6EC553-BBC7-4376-B901-993F2FC02994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53671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buFont typeface="Calibri" panose="020F0502020204030204" pitchFamily="34" charset="0"/>
              <a:buNone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6EC553-BBC7-4376-B901-993F2FC02994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371641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6EC553-BBC7-4376-B901-993F2FC02994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785002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6EC553-BBC7-4376-B901-993F2FC02994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74519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7123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6/5/2026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214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6/5/2026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477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6/5/2026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117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4209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6/5/2026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693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8515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6/5/2026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617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6/5/2026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365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6/5/2026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699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smtClean="0"/>
              <a:t>6/5/2026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074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6/5/2026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D5BDCAFC-9A84-9822-5EF4-1DC062120A25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11610975" y="63500"/>
            <a:ext cx="558800" cy="2438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nb-NO" sz="1600">
                <a:solidFill>
                  <a:srgbClr val="FF8C00">
                    <a:alpha val="50000"/>
                  </a:srgbClr>
                </a:solidFill>
                <a:latin typeface="Aptos" panose="020B0004020202020204" pitchFamily="34" charset="0"/>
              </a:rPr>
              <a:t>Intern</a:t>
            </a:r>
          </a:p>
        </p:txBody>
      </p:sp>
    </p:spTree>
    <p:extLst>
      <p:ext uri="{BB962C8B-B14F-4D97-AF65-F5344CB8AC3E}">
        <p14:creationId xmlns:p14="http://schemas.microsoft.com/office/powerpoint/2010/main" val="337840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lsenorge.no/spedbarnsmat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ammehjelpen.no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inesofiesstiftelse.no/hva-vi-gjor/stine-sofie-foreldrepakke/10-smarte-tips-til-alle-smabarnsforeldre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10smartetips.no/tips/barn-gr%C3%A5ter-for-%C3%A5-f%C3%A5-hjelp" TargetMode="External"/><Relationship Id="rId4" Type="http://schemas.openxmlformats.org/officeDocument/2006/relationships/hyperlink" Target="https://10smartetips.no/filmarkiv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lsenorge.no/spedbarn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F_1S2yHcQo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fhi.no/sv/vaksine/barnevaksinasjonsprogrammet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ufdir.no/foreldrehverdag/baby/utvikling/babyens-grat-og-kroppssprak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1B75609-DFA0-3768-A298-AF8C3AC62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953" y="1436485"/>
            <a:ext cx="8991600" cy="1494974"/>
          </a:xfrm>
        </p:spPr>
        <p:txBody>
          <a:bodyPr/>
          <a:lstStyle/>
          <a:p>
            <a:r>
              <a:rPr lang="nb-NO" dirty="0"/>
              <a:t>Foreldreforberedende kurs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340676E-67AC-07E3-FF3E-634AEA79BA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Anne Birkevold og Yvonne Ytterland Magnussen</a:t>
            </a:r>
          </a:p>
          <a:p>
            <a:r>
              <a:rPr lang="nb-NO" dirty="0"/>
              <a:t>Helsesjukepleiere</a:t>
            </a:r>
          </a:p>
        </p:txBody>
      </p:sp>
    </p:spTree>
    <p:extLst>
      <p:ext uri="{BB962C8B-B14F-4D97-AF65-F5344CB8AC3E}">
        <p14:creationId xmlns:p14="http://schemas.microsoft.com/office/powerpoint/2010/main" val="27768244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8840FD-9924-8B6B-3656-3BB704C41A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540014"/>
            <a:ext cx="8991600" cy="1360504"/>
          </a:xfrm>
        </p:spPr>
        <p:txBody>
          <a:bodyPr/>
          <a:lstStyle/>
          <a:p>
            <a:r>
              <a:rPr lang="nb-NO" dirty="0"/>
              <a:t>amming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66AE78DD-37E3-2A7E-AAE2-934FC2B9A0F1}"/>
              </a:ext>
            </a:extLst>
          </p:cNvPr>
          <p:cNvSpPr/>
          <p:nvPr/>
        </p:nvSpPr>
        <p:spPr>
          <a:xfrm>
            <a:off x="2393576" y="2438401"/>
            <a:ext cx="7619999" cy="32541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n-NO" dirty="0" err="1"/>
              <a:t>Amming</a:t>
            </a:r>
            <a:r>
              <a:rPr lang="nn-NO" dirty="0"/>
              <a:t> </a:t>
            </a:r>
            <a:r>
              <a:rPr lang="nn-NO" dirty="0" err="1"/>
              <a:t>starter</a:t>
            </a:r>
            <a:r>
              <a:rPr lang="nn-NO" dirty="0"/>
              <a:t> rett etter fødsel</a:t>
            </a:r>
          </a:p>
          <a:p>
            <a:r>
              <a:rPr lang="nn-NO" dirty="0" err="1"/>
              <a:t>Nærhet</a:t>
            </a:r>
            <a:r>
              <a:rPr lang="nn-NO" dirty="0"/>
              <a:t> og kroppskontakt</a:t>
            </a:r>
          </a:p>
          <a:p>
            <a:r>
              <a:rPr lang="nn-NO" dirty="0" err="1"/>
              <a:t>Råmelk</a:t>
            </a:r>
            <a:endParaRPr lang="nn-NO" dirty="0"/>
          </a:p>
          <a:p>
            <a:r>
              <a:rPr lang="nn-NO" dirty="0"/>
              <a:t>Vekttap inntil 8-10 % er normalt</a:t>
            </a:r>
          </a:p>
          <a:p>
            <a:r>
              <a:rPr lang="nn-NO" dirty="0"/>
              <a:t>Såre </a:t>
            </a:r>
            <a:r>
              <a:rPr lang="nn-NO" dirty="0" err="1"/>
              <a:t>brystknopper</a:t>
            </a:r>
            <a:r>
              <a:rPr lang="nn-NO" dirty="0"/>
              <a:t>, </a:t>
            </a:r>
            <a:r>
              <a:rPr lang="nn-NO" dirty="0" err="1"/>
              <a:t>melkestuvninger</a:t>
            </a:r>
            <a:endParaRPr lang="nn-NO" dirty="0"/>
          </a:p>
          <a:p>
            <a:r>
              <a:rPr lang="nn-NO" dirty="0" err="1"/>
              <a:t>Ammestillinger</a:t>
            </a:r>
            <a:endParaRPr lang="nn-NO" dirty="0"/>
          </a:p>
          <a:p>
            <a:r>
              <a:rPr lang="nn-NO" dirty="0"/>
              <a:t>Amme 8-12 </a:t>
            </a:r>
            <a:r>
              <a:rPr lang="nn-NO" dirty="0" err="1"/>
              <a:t>ganger</a:t>
            </a:r>
            <a:r>
              <a:rPr lang="nn-NO" dirty="0"/>
              <a:t> i døgnet - viktig med hyppig </a:t>
            </a:r>
            <a:r>
              <a:rPr lang="nn-NO" dirty="0" err="1"/>
              <a:t>amming</a:t>
            </a:r>
            <a:r>
              <a:rPr lang="nn-NO" dirty="0"/>
              <a:t> den første 1,5 </a:t>
            </a:r>
            <a:r>
              <a:rPr lang="nn-NO" dirty="0" err="1"/>
              <a:t>uken</a:t>
            </a:r>
            <a:endParaRPr lang="nn-NO" dirty="0"/>
          </a:p>
          <a:p>
            <a:r>
              <a:rPr lang="nn-NO" dirty="0" err="1"/>
              <a:t>Tegn</a:t>
            </a:r>
            <a:r>
              <a:rPr lang="nn-NO" dirty="0"/>
              <a:t> til </a:t>
            </a:r>
            <a:r>
              <a:rPr lang="nn-NO" dirty="0" err="1"/>
              <a:t>sult</a:t>
            </a:r>
            <a:endParaRPr lang="nn-NO" dirty="0"/>
          </a:p>
          <a:p>
            <a:r>
              <a:rPr lang="nn-NO" dirty="0"/>
              <a:t>D-vitamin frå 1 vekers alder</a:t>
            </a:r>
          </a:p>
          <a:p>
            <a:r>
              <a:rPr lang="nb-NO" dirty="0" err="1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Spebarnsmat</a:t>
            </a:r>
            <a:r>
              <a:rPr lang="nb-NO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og amming- helsenorge.no</a:t>
            </a:r>
            <a:r>
              <a:rPr lang="nb-NO" dirty="0">
                <a:solidFill>
                  <a:schemeClr val="tx1"/>
                </a:solidFill>
              </a:rPr>
              <a:t>    </a:t>
            </a:r>
          </a:p>
          <a:p>
            <a:r>
              <a:rPr lang="nn-NO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https://ammehjelpen.no/</a:t>
            </a:r>
            <a:endParaRPr lang="nn-N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250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50F95DC-2A24-4522-40DD-5B7CE2AA0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0570" y="860612"/>
            <a:ext cx="5750859" cy="770965"/>
          </a:xfrm>
        </p:spPr>
        <p:txBody>
          <a:bodyPr>
            <a:normAutofit fontScale="90000"/>
          </a:bodyPr>
          <a:lstStyle/>
          <a:p>
            <a:r>
              <a:rPr lang="nb-NO" dirty="0"/>
              <a:t>gråt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C1E23FAF-DA71-4D24-99B0-64106A728704}"/>
              </a:ext>
            </a:extLst>
          </p:cNvPr>
          <p:cNvSpPr/>
          <p:nvPr/>
        </p:nvSpPr>
        <p:spPr>
          <a:xfrm>
            <a:off x="2904565" y="2563905"/>
            <a:ext cx="6382870" cy="3621741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dirty="0"/>
              <a:t>Gråt – spedbarnets språk</a:t>
            </a:r>
          </a:p>
          <a:p>
            <a:endParaRPr lang="nb-NO" dirty="0"/>
          </a:p>
          <a:p>
            <a:r>
              <a:rPr lang="nb-NO" dirty="0"/>
              <a:t>10 smarte tips brosjyre og nettside/app</a:t>
            </a:r>
          </a:p>
          <a:p>
            <a:r>
              <a:rPr lang="nb-NO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 smarte tips til alle småbarnsforeldre - Stine Sofies Stiftelse</a:t>
            </a:r>
            <a:endParaRPr lang="nb-NO" dirty="0">
              <a:solidFill>
                <a:schemeClr val="tx1"/>
              </a:solidFill>
            </a:endParaRPr>
          </a:p>
          <a:p>
            <a:endParaRPr lang="nb-NO" dirty="0">
              <a:solidFill>
                <a:schemeClr val="tx1"/>
              </a:solidFill>
            </a:endParaRPr>
          </a:p>
          <a:p>
            <a:r>
              <a:rPr lang="nb-NO" dirty="0">
                <a:solidFill>
                  <a:schemeClr val="tx1"/>
                </a:solidFill>
              </a:rPr>
              <a:t>Gråt og trøst: </a:t>
            </a:r>
            <a:r>
              <a:rPr lang="nb-NO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 smarte tips</a:t>
            </a:r>
            <a:endParaRPr lang="nb-NO" dirty="0">
              <a:solidFill>
                <a:schemeClr val="tx1"/>
              </a:solidFill>
            </a:endParaRPr>
          </a:p>
          <a:p>
            <a:r>
              <a:rPr lang="nb-NO" dirty="0">
                <a:solidFill>
                  <a:schemeClr val="tx1"/>
                </a:solidFill>
              </a:rPr>
              <a:t>Trøstetrappa: </a:t>
            </a:r>
            <a:r>
              <a:rPr lang="nb-NO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 smarte tips</a:t>
            </a:r>
            <a:endParaRPr lang="nb-NO" dirty="0">
              <a:solidFill>
                <a:schemeClr val="tx1"/>
              </a:solidFill>
            </a:endParaRPr>
          </a:p>
          <a:p>
            <a:r>
              <a:rPr lang="nb-NO" dirty="0">
                <a:solidFill>
                  <a:schemeClr val="tx1"/>
                </a:solidFill>
              </a:rPr>
              <a:t>Trøst: </a:t>
            </a:r>
            <a:r>
              <a:rPr lang="nb-NO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 smarte tips</a:t>
            </a:r>
            <a:endParaRPr lang="nb-NO" dirty="0">
              <a:solidFill>
                <a:schemeClr val="tx1"/>
              </a:solidFill>
            </a:endParaRPr>
          </a:p>
          <a:p>
            <a:r>
              <a:rPr lang="nb-NO" dirty="0">
                <a:solidFill>
                  <a:schemeClr val="tx1"/>
                </a:solidFill>
              </a:rPr>
              <a:t>Promp: </a:t>
            </a:r>
            <a:r>
              <a:rPr lang="nb-NO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 smarte tips</a:t>
            </a:r>
            <a:endParaRPr lang="nb-NO" dirty="0">
              <a:solidFill>
                <a:schemeClr val="tx1"/>
              </a:solidFill>
            </a:endParaRPr>
          </a:p>
          <a:p>
            <a:r>
              <a:rPr lang="nb-NO" dirty="0">
                <a:solidFill>
                  <a:schemeClr val="tx1"/>
                </a:solidFill>
              </a:rPr>
              <a:t>Rap: </a:t>
            </a:r>
            <a:r>
              <a:rPr lang="nb-NO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 smarte tips</a:t>
            </a:r>
            <a:endParaRPr lang="nb-N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73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22F38BC-D98D-4D85-8CF7-BA70EEDED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4CC036F3-704B-DFE1-DB9A-FF02C8AB1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386744"/>
            <a:ext cx="5925310" cy="1645920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800"/>
              <a:t>søvn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501A2F0-90BE-4D86-9A8A-4390413F7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640080"/>
            <a:ext cx="4017265" cy="526313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0F5EB4E-25CD-44CC-AF95-30C925342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0771" y="802767"/>
            <a:ext cx="3685032" cy="4937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Graphic 13" descr="Sove">
            <a:extLst>
              <a:ext uri="{FF2B5EF4-FFF2-40B4-BE49-F238E27FC236}">
                <a16:creationId xmlns:a16="http://schemas.microsoft.com/office/drawing/2014/main" id="{892D1A31-34AE-25E1-040C-99D61E371EC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20811" y="1749171"/>
            <a:ext cx="3044952" cy="3044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4897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2FB2CBB3-FC6F-784C-24AA-41B6BCC523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z="3000" kern="1200" cap="all" spc="200" baseline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Psykisk helse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67BF01E-BFC8-B8C6-C3B7-55BDBDDE2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91694" y="1402080"/>
            <a:ext cx="6176559" cy="40538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Barseltårer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Fødselsdepresjon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Tverrfaglig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samarbeid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Far-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viktig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støtte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8604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B71B78A-0DBD-4909-365A-27E33ECEE1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5459" y="514319"/>
            <a:ext cx="10668000" cy="1861327"/>
          </a:xfrm>
        </p:spPr>
        <p:txBody>
          <a:bodyPr>
            <a:normAutofit/>
          </a:bodyPr>
          <a:lstStyle/>
          <a:p>
            <a:r>
              <a:rPr lang="nb-NO" dirty="0"/>
              <a:t>Korleis forberede seg til å bli foreldre?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25A821FA-5F2A-1CED-92C1-FC5C01348EAF}"/>
              </a:ext>
            </a:extLst>
          </p:cNvPr>
          <p:cNvSpPr/>
          <p:nvPr/>
        </p:nvSpPr>
        <p:spPr>
          <a:xfrm>
            <a:off x="4372535" y="2931458"/>
            <a:ext cx="3892924" cy="2626659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Tanker og Forventninger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Verdier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dirty="0"/>
              <a:t>Stor </a:t>
            </a:r>
            <a:r>
              <a:rPr lang="nn-NO" dirty="0" err="1"/>
              <a:t>omveltning</a:t>
            </a:r>
            <a:endParaRPr lang="nn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dirty="0"/>
              <a:t>Begge er viktige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dirty="0"/>
              <a:t>Egne </a:t>
            </a:r>
            <a:r>
              <a:rPr lang="nn-NO" dirty="0" err="1"/>
              <a:t>barndomsopplevelser</a:t>
            </a:r>
            <a:endParaRPr lang="nn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dirty="0"/>
              <a:t>Parforhold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dirty="0"/>
              <a:t>Familie og nettverk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55520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87D453A-F481-E08B-0DF2-AE6D0EB8F1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8459" y="782062"/>
            <a:ext cx="8991600" cy="1645920"/>
          </a:xfrm>
        </p:spPr>
        <p:txBody>
          <a:bodyPr/>
          <a:lstStyle/>
          <a:p>
            <a:r>
              <a:rPr lang="nb-NO" dirty="0"/>
              <a:t>Godt samlivskurs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E09708AE-C556-CC70-49C9-1FE4DFBDAB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3453" y="3190125"/>
            <a:ext cx="6801612" cy="1239894"/>
          </a:xfrm>
        </p:spPr>
        <p:txBody>
          <a:bodyPr/>
          <a:lstStyle/>
          <a:p>
            <a:pPr algn="l"/>
            <a:r>
              <a:rPr lang="nb-NO" dirty="0" err="1"/>
              <a:t>Noko</a:t>
            </a:r>
            <a:r>
              <a:rPr lang="nb-NO" dirty="0"/>
              <a:t> av det beste du kan </a:t>
            </a:r>
            <a:r>
              <a:rPr lang="nb-NO" dirty="0" err="1"/>
              <a:t>gjere</a:t>
            </a:r>
            <a:r>
              <a:rPr lang="nb-NO" dirty="0"/>
              <a:t> for barnet ditt er å investere i parforholdet.</a:t>
            </a:r>
          </a:p>
          <a:p>
            <a:pPr algn="l"/>
            <a:r>
              <a:rPr lang="nb-NO" dirty="0"/>
              <a:t>Vi held «Godt samlivskurs» </a:t>
            </a:r>
            <a:r>
              <a:rPr lang="nn-NO" dirty="0"/>
              <a:t>(evt. Nettbasert via </a:t>
            </a:r>
            <a:r>
              <a:rPr lang="nn-NO" dirty="0" err="1"/>
              <a:t>bufdir</a:t>
            </a:r>
            <a:r>
              <a:rPr lang="nn-NO" dirty="0"/>
              <a:t>. Vi appen)</a:t>
            </a:r>
          </a:p>
          <a:p>
            <a:pPr algn="l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04584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3F4DE4D-6BF4-47BA-0F2B-1E6DC00748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2988" y="1120588"/>
            <a:ext cx="9547412" cy="1129553"/>
          </a:xfrm>
        </p:spPr>
        <p:txBody>
          <a:bodyPr>
            <a:normAutofit/>
          </a:bodyPr>
          <a:lstStyle/>
          <a:p>
            <a:r>
              <a:rPr lang="nb-NO" dirty="0"/>
              <a:t>Kva for utstyr treng vi?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BAAB8BA1-756B-3107-8FFE-4FBFCBC4EB67}"/>
              </a:ext>
            </a:extLst>
          </p:cNvPr>
          <p:cNvSpPr/>
          <p:nvPr/>
        </p:nvSpPr>
        <p:spPr>
          <a:xfrm>
            <a:off x="2895599" y="2646556"/>
            <a:ext cx="2886636" cy="379906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u="sng" dirty="0"/>
              <a:t>I starten:</a:t>
            </a:r>
          </a:p>
          <a:p>
            <a:r>
              <a:rPr lang="nb-NO" dirty="0"/>
              <a:t>Seng, dyne, babyteppe</a:t>
            </a:r>
          </a:p>
          <a:p>
            <a:r>
              <a:rPr lang="nb-NO" dirty="0"/>
              <a:t>Vogn</a:t>
            </a:r>
          </a:p>
          <a:p>
            <a:r>
              <a:rPr lang="nb-NO" dirty="0"/>
              <a:t>Klær i størrelse 56</a:t>
            </a:r>
          </a:p>
          <a:p>
            <a:r>
              <a:rPr lang="nb-NO" dirty="0"/>
              <a:t>Bilstol</a:t>
            </a:r>
          </a:p>
          <a:p>
            <a:r>
              <a:rPr lang="nb-NO" dirty="0"/>
              <a:t>Vognpose</a:t>
            </a:r>
          </a:p>
          <a:p>
            <a:r>
              <a:rPr lang="nb-NO" dirty="0"/>
              <a:t>Myggnetting</a:t>
            </a:r>
          </a:p>
          <a:p>
            <a:r>
              <a:rPr lang="nb-NO" dirty="0" err="1"/>
              <a:t>Gulpeklutar</a:t>
            </a:r>
            <a:endParaRPr lang="nb-NO" dirty="0"/>
          </a:p>
          <a:p>
            <a:r>
              <a:rPr lang="nb-NO" dirty="0"/>
              <a:t>Stellebord</a:t>
            </a:r>
          </a:p>
          <a:p>
            <a:r>
              <a:rPr lang="nb-NO" dirty="0"/>
              <a:t>Bleier</a:t>
            </a:r>
          </a:p>
          <a:p>
            <a:r>
              <a:rPr lang="nb-NO" dirty="0"/>
              <a:t>Sinksalve</a:t>
            </a:r>
          </a:p>
          <a:p>
            <a:r>
              <a:rPr lang="nb-NO" dirty="0"/>
              <a:t>Ammeinnlegg </a:t>
            </a:r>
          </a:p>
          <a:p>
            <a:r>
              <a:rPr lang="nb-NO" dirty="0"/>
              <a:t>Amme-bh</a:t>
            </a:r>
          </a:p>
          <a:p>
            <a:endParaRPr lang="nb-NO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755ED44F-3DA0-2402-CA21-B94791632B09}"/>
              </a:ext>
            </a:extLst>
          </p:cNvPr>
          <p:cNvSpPr/>
          <p:nvPr/>
        </p:nvSpPr>
        <p:spPr>
          <a:xfrm>
            <a:off x="6293225" y="3254188"/>
            <a:ext cx="2805953" cy="244288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u="sng" dirty="0"/>
              <a:t>Etter kvart:</a:t>
            </a:r>
          </a:p>
          <a:p>
            <a:pPr algn="ctr"/>
            <a:r>
              <a:rPr lang="nb-NO" dirty="0"/>
              <a:t>Babygym</a:t>
            </a:r>
          </a:p>
          <a:p>
            <a:pPr algn="ctr"/>
            <a:r>
              <a:rPr lang="nb-NO" dirty="0"/>
              <a:t>Babyleiker</a:t>
            </a:r>
          </a:p>
          <a:p>
            <a:pPr algn="ctr"/>
            <a:r>
              <a:rPr lang="nb-NO" dirty="0"/>
              <a:t>Ei matte på golvet kan </a:t>
            </a:r>
            <a:r>
              <a:rPr lang="nb-NO" dirty="0" err="1"/>
              <a:t>vere</a:t>
            </a:r>
            <a:r>
              <a:rPr lang="nb-NO" dirty="0"/>
              <a:t> kjekt</a:t>
            </a:r>
          </a:p>
          <a:p>
            <a:pPr algn="ctr"/>
            <a:r>
              <a:rPr lang="nb-NO" dirty="0"/>
              <a:t>Brystpumpe ved behov</a:t>
            </a:r>
          </a:p>
          <a:p>
            <a:pPr algn="ctr"/>
            <a:r>
              <a:rPr lang="nb-NO" dirty="0"/>
              <a:t>Smukk</a:t>
            </a:r>
          </a:p>
          <a:p>
            <a:pPr algn="ctr"/>
            <a:r>
              <a:rPr lang="nb-NO" dirty="0"/>
              <a:t>Klær i større størrelser</a:t>
            </a:r>
          </a:p>
          <a:p>
            <a:pPr algn="ctr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58805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E8F3AA4-BFC2-4BD3-958B-4A98E0D69B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835" y="728274"/>
            <a:ext cx="8991600" cy="1645920"/>
          </a:xfrm>
        </p:spPr>
        <p:txBody>
          <a:bodyPr>
            <a:normAutofit/>
          </a:bodyPr>
          <a:lstStyle/>
          <a:p>
            <a:r>
              <a:rPr lang="nb-NO" dirty="0"/>
              <a:t>Kva treng </a:t>
            </a:r>
            <a:r>
              <a:rPr lang="nb-NO" dirty="0" err="1"/>
              <a:t>eg</a:t>
            </a:r>
            <a:r>
              <a:rPr lang="nb-NO" dirty="0"/>
              <a:t> å vite </a:t>
            </a:r>
            <a:r>
              <a:rPr lang="nb-NO" dirty="0" err="1"/>
              <a:t>noko</a:t>
            </a:r>
            <a:r>
              <a:rPr lang="nb-NO" dirty="0"/>
              <a:t> om, og kor finn </a:t>
            </a:r>
            <a:r>
              <a:rPr lang="nb-NO" dirty="0" err="1"/>
              <a:t>eg</a:t>
            </a:r>
            <a:r>
              <a:rPr lang="nb-NO" dirty="0"/>
              <a:t> det?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FC2BC83-484E-C839-6387-39CFD8DF30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2752165"/>
            <a:ext cx="6801612" cy="2840273"/>
          </a:xfrm>
        </p:spPr>
        <p:txBody>
          <a:bodyPr>
            <a:normAutofit/>
          </a:bodyPr>
          <a:lstStyle/>
          <a:p>
            <a:r>
              <a:rPr lang="nb-NO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Spedbarn - helsenorge.no</a:t>
            </a:r>
            <a:endParaRPr lang="nb-NO" dirty="0"/>
          </a:p>
          <a:p>
            <a:r>
              <a:rPr lang="nb-NO" dirty="0"/>
              <a:t>Foreldrehverdag.no</a:t>
            </a:r>
          </a:p>
          <a:p>
            <a:r>
              <a:rPr lang="nb-NO" dirty="0"/>
              <a:t>10smartetips.no</a:t>
            </a:r>
          </a:p>
          <a:p>
            <a:r>
              <a:rPr lang="nb-NO" dirty="0"/>
              <a:t>Ammehjelpen.no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7328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EF5BEEC-00E6-325D-8D0D-613EC9FA4B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513121"/>
            <a:ext cx="8991600" cy="1333608"/>
          </a:xfrm>
        </p:spPr>
        <p:txBody>
          <a:bodyPr/>
          <a:lstStyle/>
          <a:p>
            <a:r>
              <a:rPr lang="nb-NO" dirty="0"/>
              <a:t>helsestasjonstilbudet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F6E20DBF-15A1-E365-D230-8F6DF9086A80}"/>
              </a:ext>
            </a:extLst>
          </p:cNvPr>
          <p:cNvSpPr/>
          <p:nvPr/>
        </p:nvSpPr>
        <p:spPr>
          <a:xfrm>
            <a:off x="1600200" y="2442884"/>
            <a:ext cx="4388224" cy="256838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Helsestasjon Giske kommune</a:t>
            </a:r>
            <a:endParaRPr lang="nb-NO" dirty="0">
              <a:solidFill>
                <a:schemeClr val="tx1"/>
              </a:solidFill>
            </a:endParaRPr>
          </a:p>
          <a:p>
            <a:pPr algn="ctr"/>
            <a:endParaRPr lang="nb-NO" dirty="0">
              <a:solidFill>
                <a:schemeClr val="tx1"/>
              </a:solidFill>
            </a:endParaRPr>
          </a:p>
          <a:p>
            <a:r>
              <a:rPr lang="nb-NO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https://www.fhi.no/sv/vaksine/barnevaksinasjonsprogrammet/</a:t>
            </a:r>
            <a:endParaRPr lang="nb-NO" dirty="0">
              <a:solidFill>
                <a:schemeClr val="tx1"/>
              </a:solidFill>
            </a:endParaRPr>
          </a:p>
          <a:p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7158CF87-067C-AD94-1AC7-24AF47EBA37D}"/>
              </a:ext>
            </a:extLst>
          </p:cNvPr>
          <p:cNvSpPr/>
          <p:nvPr/>
        </p:nvSpPr>
        <p:spPr>
          <a:xfrm>
            <a:off x="6306671" y="2438399"/>
            <a:ext cx="4285129" cy="3514165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Tema for </a:t>
            </a:r>
            <a:r>
              <a:rPr lang="nb-NO" dirty="0" err="1"/>
              <a:t>konsultasjonane</a:t>
            </a:r>
            <a:r>
              <a:rPr lang="nb-NO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Amming/ernæring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Søvn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Motorisk utvikling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Vaksinasjon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Fysisk aktivitet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Helserelaterte tema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Tilknytning og </a:t>
            </a:r>
            <a:r>
              <a:rPr lang="nb-NO" dirty="0" err="1"/>
              <a:t>samspel</a:t>
            </a: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Tannhelse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Miljø og sikkerhet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Parforholdet og foreldre sin trivsel og helse</a:t>
            </a:r>
          </a:p>
        </p:txBody>
      </p:sp>
    </p:spTree>
    <p:extLst>
      <p:ext uri="{BB962C8B-B14F-4D97-AF65-F5344CB8AC3E}">
        <p14:creationId xmlns:p14="http://schemas.microsoft.com/office/powerpoint/2010/main" val="4277143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C67FDBB-13F3-784E-FE3F-E2B81E23E2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484094"/>
            <a:ext cx="8991600" cy="1239894"/>
          </a:xfrm>
        </p:spPr>
        <p:txBody>
          <a:bodyPr/>
          <a:lstStyle/>
          <a:p>
            <a:r>
              <a:rPr lang="nb-NO" dirty="0"/>
              <a:t>Praktisk om Helsestasjonen: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12B88EC-83A9-3EB5-AB6E-861525F1CB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2026024"/>
            <a:ext cx="6801612" cy="3566414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nb-NO" dirty="0" err="1"/>
              <a:t>Eit</a:t>
            </a:r>
            <a:r>
              <a:rPr lang="nb-NO" dirty="0"/>
              <a:t> lavterskeltilbud</a:t>
            </a:r>
          </a:p>
          <a:p>
            <a:pPr algn="l"/>
            <a:r>
              <a:rPr lang="nb-NO" dirty="0"/>
              <a:t>Faste </a:t>
            </a:r>
            <a:r>
              <a:rPr lang="nb-NO" dirty="0" err="1"/>
              <a:t>konsultasjonar</a:t>
            </a:r>
            <a:r>
              <a:rPr lang="nb-NO" dirty="0"/>
              <a:t>- hyppig første leveåret</a:t>
            </a:r>
          </a:p>
          <a:p>
            <a:pPr algn="l"/>
            <a:r>
              <a:rPr lang="nb-NO" dirty="0"/>
              <a:t>Åpen fra 08.00 – 15.30 alle </a:t>
            </a:r>
            <a:r>
              <a:rPr lang="nb-NO" dirty="0" err="1"/>
              <a:t>kvardagar</a:t>
            </a:r>
            <a:endParaRPr lang="nb-NO" dirty="0"/>
          </a:p>
          <a:p>
            <a:pPr algn="l"/>
            <a:r>
              <a:rPr lang="nb-NO" dirty="0"/>
              <a:t>Telefon 90 85 78 20 </a:t>
            </a:r>
          </a:p>
          <a:p>
            <a:pPr algn="l"/>
            <a:r>
              <a:rPr lang="nb-NO" dirty="0"/>
              <a:t>Friske barn og voksne</a:t>
            </a:r>
          </a:p>
          <a:p>
            <a:pPr algn="l"/>
            <a:r>
              <a:rPr lang="nb-NO" dirty="0"/>
              <a:t>Oppmøte på venterom 10 min før avtale, ta med teppe, bleie og våtservietter</a:t>
            </a:r>
          </a:p>
          <a:p>
            <a:pPr algn="l"/>
            <a:r>
              <a:rPr lang="nb-NO" dirty="0"/>
              <a:t>Ansatte på helsestasjonen: helsesekretær, jordmødre og helsesjukepleiere</a:t>
            </a:r>
          </a:p>
          <a:p>
            <a:pPr algn="l"/>
            <a:r>
              <a:rPr lang="nb-NO" dirty="0"/>
              <a:t>Tverrfaglig samarbeid</a:t>
            </a:r>
          </a:p>
        </p:txBody>
      </p:sp>
    </p:spTree>
    <p:extLst>
      <p:ext uri="{BB962C8B-B14F-4D97-AF65-F5344CB8AC3E}">
        <p14:creationId xmlns:p14="http://schemas.microsoft.com/office/powerpoint/2010/main" val="1371133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268948A-0FFE-179E-4681-F8662DA2E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71073"/>
            <a:ext cx="8991600" cy="1351539"/>
          </a:xfrm>
        </p:spPr>
        <p:txBody>
          <a:bodyPr/>
          <a:lstStyle/>
          <a:p>
            <a:r>
              <a:rPr lang="nb-NO" dirty="0"/>
              <a:t>Kva skjer etter fødsel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54B39532-9451-AC3A-E573-221A54B647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2187388"/>
            <a:ext cx="6690853" cy="2348753"/>
          </a:xfrm>
        </p:spPr>
        <p:txBody>
          <a:bodyPr>
            <a:normAutofit/>
          </a:bodyPr>
          <a:lstStyle/>
          <a:p>
            <a:pPr marL="342900" indent="-342900" algn="l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nn-NO" dirty="0"/>
              <a:t>Elektronisk melding til helsestasjonen</a:t>
            </a:r>
          </a:p>
          <a:p>
            <a:pPr marL="342900" indent="-342900" algn="l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nn-NO" dirty="0"/>
              <a:t>Liggetid på barsel</a:t>
            </a:r>
          </a:p>
          <a:p>
            <a:pPr marL="342900" indent="-342900" algn="l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nn-NO" dirty="0"/>
              <a:t>Heimebesøk av jordmor 1-3 </a:t>
            </a:r>
            <a:r>
              <a:rPr lang="nn-NO" dirty="0" err="1"/>
              <a:t>dager</a:t>
            </a:r>
            <a:r>
              <a:rPr lang="nn-NO" dirty="0"/>
              <a:t> etter fødsel, helsesjukepleier 7-10 </a:t>
            </a:r>
            <a:r>
              <a:rPr lang="nn-NO" dirty="0" err="1"/>
              <a:t>dager</a:t>
            </a:r>
            <a:r>
              <a:rPr lang="nn-NO" dirty="0"/>
              <a:t> etter fødsel</a:t>
            </a:r>
          </a:p>
          <a:p>
            <a:pPr algn="l">
              <a:buClr>
                <a:schemeClr val="bg1"/>
              </a:buClr>
            </a:pPr>
            <a:endParaRPr lang="nn-NO" dirty="0"/>
          </a:p>
          <a:p>
            <a:pPr algn="l">
              <a:buClrTx/>
            </a:pPr>
            <a:endParaRPr lang="nn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24534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>
            <a:extLst>
              <a:ext uri="{FF2B5EF4-FFF2-40B4-BE49-F238E27FC236}">
                <a16:creationId xmlns:a16="http://schemas.microsoft.com/office/drawing/2014/main" id="{E560C344-B70C-4892-A50B-18A14E39E8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D353CA6F-E2A3-48F3-AD20-D80C44380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7" y="0"/>
            <a:ext cx="667638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0962124-2D33-2FCD-23DA-68B5F019DA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2820" y="643466"/>
            <a:ext cx="5437703" cy="1152127"/>
          </a:xfrm>
          <a:noFill/>
          <a:ln>
            <a:solidFill>
              <a:srgbClr val="FFFFFF"/>
            </a:solidFill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z="2800" kern="1200" cap="all" spc="200" baseline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Det nyfødte barnet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F36CC1DE-BA67-1BF7-CE5D-74FF28C1A650}"/>
              </a:ext>
            </a:extLst>
          </p:cNvPr>
          <p:cNvSpPr/>
          <p:nvPr/>
        </p:nvSpPr>
        <p:spPr>
          <a:xfrm>
            <a:off x="2072820" y="2170772"/>
            <a:ext cx="5437697" cy="3569256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</a:rPr>
              <a:t>Kontaktsøkende</a:t>
            </a: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500" dirty="0" err="1">
                <a:solidFill>
                  <a:srgbClr val="FFFFFF"/>
                </a:solidFill>
              </a:rPr>
              <a:t>Alenetid</a:t>
            </a:r>
            <a:r>
              <a:rPr lang="en-US" sz="1500" dirty="0">
                <a:solidFill>
                  <a:srgbClr val="FFFFFF"/>
                </a:solidFill>
              </a:rPr>
              <a:t> – </a:t>
            </a:r>
            <a:r>
              <a:rPr lang="en-US" sz="1500" dirty="0" err="1">
                <a:solidFill>
                  <a:srgbClr val="FFFFFF"/>
                </a:solidFill>
              </a:rPr>
              <a:t>knytte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 dirty="0" err="1">
                <a:solidFill>
                  <a:srgbClr val="FFFFFF"/>
                </a:solidFill>
              </a:rPr>
              <a:t>bånd</a:t>
            </a:r>
            <a:endParaRPr lang="en-US" sz="1500" dirty="0">
              <a:solidFill>
                <a:srgbClr val="FFFFFF"/>
              </a:solidFill>
            </a:endParaRP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500" dirty="0" err="1">
                <a:solidFill>
                  <a:srgbClr val="FFFFFF"/>
                </a:solidFill>
              </a:rPr>
              <a:t>Sliten</a:t>
            </a:r>
            <a:r>
              <a:rPr lang="en-US" sz="1500" dirty="0">
                <a:solidFill>
                  <a:srgbClr val="FFFFFF"/>
                </a:solidFill>
              </a:rPr>
              <a:t> mor </a:t>
            </a: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500" dirty="0" err="1">
                <a:solidFill>
                  <a:srgbClr val="FFFFFF"/>
                </a:solidFill>
              </a:rPr>
              <a:t>Sosiale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 dirty="0" err="1">
                <a:solidFill>
                  <a:srgbClr val="FFFFFF"/>
                </a:solidFill>
              </a:rPr>
              <a:t>medier</a:t>
            </a:r>
            <a:endParaRPr lang="en-US" sz="1500" dirty="0">
              <a:solidFill>
                <a:srgbClr val="FFFFFF"/>
              </a:solidFill>
            </a:endParaRP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</a:rPr>
              <a:t>Stort </a:t>
            </a:r>
            <a:r>
              <a:rPr lang="en-US" sz="1500" dirty="0" err="1">
                <a:solidFill>
                  <a:srgbClr val="FFFFFF"/>
                </a:solidFill>
              </a:rPr>
              <a:t>behov</a:t>
            </a:r>
            <a:r>
              <a:rPr lang="en-US" sz="1500" dirty="0">
                <a:solidFill>
                  <a:srgbClr val="FFFFFF"/>
                </a:solidFill>
              </a:rPr>
              <a:t> for </a:t>
            </a:r>
            <a:r>
              <a:rPr lang="en-US" sz="1500" dirty="0" err="1">
                <a:solidFill>
                  <a:srgbClr val="FFFFFF"/>
                </a:solidFill>
              </a:rPr>
              <a:t>nærhet</a:t>
            </a:r>
            <a:r>
              <a:rPr lang="en-US" sz="1500" dirty="0">
                <a:solidFill>
                  <a:srgbClr val="FFFFFF"/>
                </a:solidFill>
              </a:rPr>
              <a:t>, </a:t>
            </a:r>
            <a:r>
              <a:rPr lang="en-US" sz="1500" dirty="0" err="1">
                <a:solidFill>
                  <a:srgbClr val="FFFFFF"/>
                </a:solidFill>
              </a:rPr>
              <a:t>omsorg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 dirty="0" err="1">
                <a:solidFill>
                  <a:srgbClr val="FFFFFF"/>
                </a:solidFill>
              </a:rPr>
              <a:t>og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 dirty="0" err="1">
                <a:solidFill>
                  <a:srgbClr val="FFFFFF"/>
                </a:solidFill>
              </a:rPr>
              <a:t>varme</a:t>
            </a:r>
            <a:r>
              <a:rPr lang="en-US" sz="1500" dirty="0">
                <a:solidFill>
                  <a:srgbClr val="FFFFFF"/>
                </a:solidFill>
              </a:rPr>
              <a:t>- det </a:t>
            </a:r>
            <a:r>
              <a:rPr lang="en-US" sz="1500" dirty="0" err="1">
                <a:solidFill>
                  <a:srgbClr val="FFFFFF"/>
                </a:solidFill>
              </a:rPr>
              <a:t>fjerde</a:t>
            </a:r>
            <a:r>
              <a:rPr lang="en-US" sz="1500" dirty="0">
                <a:solidFill>
                  <a:srgbClr val="FFFFFF"/>
                </a:solidFill>
              </a:rPr>
              <a:t> trimester</a:t>
            </a: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500" dirty="0" err="1">
                <a:solidFill>
                  <a:srgbClr val="FFFFFF"/>
                </a:solidFill>
              </a:rPr>
              <a:t>Hjernens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 dirty="0" err="1">
                <a:solidFill>
                  <a:srgbClr val="FFFFFF"/>
                </a:solidFill>
              </a:rPr>
              <a:t>utvikling</a:t>
            </a:r>
            <a:endParaRPr lang="en-US" sz="1500" dirty="0">
              <a:solidFill>
                <a:srgbClr val="FFFFFF"/>
              </a:solidFill>
            </a:endParaRP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500" dirty="0" err="1">
                <a:solidFill>
                  <a:srgbClr val="FFFFFF"/>
                </a:solidFill>
              </a:rPr>
              <a:t>Søvn</a:t>
            </a:r>
            <a:r>
              <a:rPr lang="en-US" sz="1500" dirty="0">
                <a:solidFill>
                  <a:srgbClr val="FFFFFF"/>
                </a:solidFill>
              </a:rPr>
              <a:t> er </a:t>
            </a:r>
            <a:r>
              <a:rPr lang="en-US" sz="1500" dirty="0" err="1">
                <a:solidFill>
                  <a:srgbClr val="FFFFFF"/>
                </a:solidFill>
              </a:rPr>
              <a:t>viktig</a:t>
            </a:r>
            <a:endParaRPr lang="en-US" sz="1500" dirty="0">
              <a:solidFill>
                <a:srgbClr val="FFFFFF"/>
              </a:solidFill>
            </a:endParaRP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500" dirty="0" err="1">
                <a:solidFill>
                  <a:srgbClr val="FFFFFF"/>
                </a:solidFill>
              </a:rPr>
              <a:t>Spedbarnets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 dirty="0" err="1">
                <a:solidFill>
                  <a:srgbClr val="FFFFFF"/>
                </a:solidFill>
              </a:rPr>
              <a:t>språk</a:t>
            </a:r>
            <a:r>
              <a:rPr lang="en-US" sz="1500" dirty="0">
                <a:solidFill>
                  <a:srgbClr val="FFFFFF"/>
                </a:solidFill>
              </a:rPr>
              <a:t> – </a:t>
            </a:r>
            <a:r>
              <a:rPr lang="en-US" sz="1500" dirty="0" err="1">
                <a:solidFill>
                  <a:srgbClr val="FFFFFF"/>
                </a:solidFill>
              </a:rPr>
              <a:t>forstår</a:t>
            </a:r>
            <a:r>
              <a:rPr lang="en-US" sz="1500" dirty="0">
                <a:solidFill>
                  <a:srgbClr val="FFFFFF"/>
                </a:solidFill>
              </a:rPr>
              <a:t> du </a:t>
            </a:r>
            <a:r>
              <a:rPr lang="en-US" sz="1500" dirty="0" err="1">
                <a:solidFill>
                  <a:srgbClr val="FFFFFF"/>
                </a:solidFill>
              </a:rPr>
              <a:t>hva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 dirty="0" err="1">
                <a:solidFill>
                  <a:srgbClr val="FFFFFF"/>
                </a:solidFill>
              </a:rPr>
              <a:t>barnet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 dirty="0" err="1">
                <a:solidFill>
                  <a:srgbClr val="FFFFFF"/>
                </a:solidFill>
              </a:rPr>
              <a:t>prøver</a:t>
            </a:r>
            <a:r>
              <a:rPr lang="en-US" sz="1500" dirty="0">
                <a:solidFill>
                  <a:srgbClr val="FFFFFF"/>
                </a:solidFill>
              </a:rPr>
              <a:t> å </a:t>
            </a:r>
            <a:r>
              <a:rPr lang="en-US" sz="1500" dirty="0" err="1">
                <a:solidFill>
                  <a:srgbClr val="FFFFFF"/>
                </a:solidFill>
              </a:rPr>
              <a:t>fortelle</a:t>
            </a:r>
            <a:r>
              <a:rPr lang="en-US" sz="1500" dirty="0">
                <a:solidFill>
                  <a:srgbClr val="FFFFFF"/>
                </a:solidFill>
              </a:rPr>
              <a:t> deg?</a:t>
            </a: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</a:rPr>
              <a:t>Film: </a:t>
            </a:r>
            <a:r>
              <a:rPr lang="en-US" sz="1500" dirty="0" err="1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Babyens</a:t>
            </a:r>
            <a:r>
              <a:rPr lang="en-US" sz="15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500" dirty="0" err="1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gråt</a:t>
            </a:r>
            <a:r>
              <a:rPr lang="en-US" sz="15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og </a:t>
            </a:r>
            <a:r>
              <a:rPr lang="en-US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kroppsspråk</a:t>
            </a:r>
            <a:r>
              <a:rPr lang="en-US" sz="15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| </a:t>
            </a:r>
            <a:r>
              <a:rPr lang="en-US" sz="1500" dirty="0" err="1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Bufdir</a:t>
            </a:r>
            <a:endParaRPr lang="en-US" sz="1500" dirty="0">
              <a:solidFill>
                <a:schemeClr val="tx1"/>
              </a:solidFill>
            </a:endParaRP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500" dirty="0" err="1">
                <a:solidFill>
                  <a:srgbClr val="FFFFFF"/>
                </a:solidFill>
              </a:rPr>
              <a:t>Gråt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1500" dirty="0">
              <a:solidFill>
                <a:srgbClr val="FFFFFF"/>
              </a:solidFill>
            </a:endParaRP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1500" dirty="0">
              <a:solidFill>
                <a:srgbClr val="FFFFFF"/>
              </a:solidFill>
            </a:endParaRP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1500" dirty="0">
              <a:solidFill>
                <a:srgbClr val="FFFFFF"/>
              </a:solidFill>
            </a:endParaRP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1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812362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kke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k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k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875</TotalTime>
  <Words>443</Words>
  <Application>Microsoft Office PowerPoint</Application>
  <PresentationFormat>Widescreen</PresentationFormat>
  <Paragraphs>126</Paragraphs>
  <Slides>13</Slides>
  <Notes>13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13</vt:i4>
      </vt:variant>
    </vt:vector>
  </HeadingPairs>
  <TitlesOfParts>
    <vt:vector size="18" baseType="lpstr">
      <vt:lpstr>Aptos</vt:lpstr>
      <vt:lpstr>Arial</vt:lpstr>
      <vt:lpstr>Calibri</vt:lpstr>
      <vt:lpstr>Gill Sans MT</vt:lpstr>
      <vt:lpstr>Pakke</vt:lpstr>
      <vt:lpstr>Foreldreforberedende kurs</vt:lpstr>
      <vt:lpstr>Korleis forberede seg til å bli foreldre?</vt:lpstr>
      <vt:lpstr>Godt samlivskurs</vt:lpstr>
      <vt:lpstr>Kva for utstyr treng vi?</vt:lpstr>
      <vt:lpstr>Kva treng eg å vite noko om, og kor finn eg det?</vt:lpstr>
      <vt:lpstr>helsestasjonstilbudet</vt:lpstr>
      <vt:lpstr>Praktisk om Helsestasjonen:</vt:lpstr>
      <vt:lpstr>Kva skjer etter fødsel</vt:lpstr>
      <vt:lpstr>Det nyfødte barnet</vt:lpstr>
      <vt:lpstr>amming</vt:lpstr>
      <vt:lpstr>gråt</vt:lpstr>
      <vt:lpstr>søvn</vt:lpstr>
      <vt:lpstr>Psykisk helse</vt:lpstr>
    </vt:vector>
  </TitlesOfParts>
  <Company>eKommune Sunnmore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Yvonne Ytterland Magnussen</dc:creator>
  <cp:lastModifiedBy>Anne Birkevold</cp:lastModifiedBy>
  <cp:revision>56</cp:revision>
  <cp:lastPrinted>2026-05-04T09:12:29Z</cp:lastPrinted>
  <dcterms:created xsi:type="dcterms:W3CDTF">2026-02-03T12:36:43Z</dcterms:created>
  <dcterms:modified xsi:type="dcterms:W3CDTF">2026-06-05T07:21:38Z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0b62af4-5219-472c-a027-4885e1a8713b_Enabled">
    <vt:lpwstr>true</vt:lpwstr>
  </property>
  <property fmtid="{D5CDD505-2E9C-101B-9397-08002B2CF9AE}" pid="3" name="MSIP_Label_f0b62af4-5219-472c-a027-4885e1a8713b_SetDate">
    <vt:lpwstr>2026-04-17T09:24:28Z</vt:lpwstr>
  </property>
  <property fmtid="{D5CDD505-2E9C-101B-9397-08002B2CF9AE}" pid="4" name="MSIP_Label_f0b62af4-5219-472c-a027-4885e1a8713b_Method">
    <vt:lpwstr>Privileged</vt:lpwstr>
  </property>
  <property fmtid="{D5CDD505-2E9C-101B-9397-08002B2CF9AE}" pid="5" name="MSIP_Label_f0b62af4-5219-472c-a027-4885e1a8713b_Name">
    <vt:lpwstr>Intern</vt:lpwstr>
  </property>
  <property fmtid="{D5CDD505-2E9C-101B-9397-08002B2CF9AE}" pid="6" name="MSIP_Label_f0b62af4-5219-472c-a027-4885e1a8713b_SiteId">
    <vt:lpwstr>41e07e73-30fc-434c-adf2-3ef1c273ecca</vt:lpwstr>
  </property>
  <property fmtid="{D5CDD505-2E9C-101B-9397-08002B2CF9AE}" pid="7" name="MSIP_Label_f0b62af4-5219-472c-a027-4885e1a8713b_ActionId">
    <vt:lpwstr>ee189b3c-4464-44ff-b53c-2bbbbc8820bf</vt:lpwstr>
  </property>
  <property fmtid="{D5CDD505-2E9C-101B-9397-08002B2CF9AE}" pid="8" name="MSIP_Label_f0b62af4-5219-472c-a027-4885e1a8713b_ContentBits">
    <vt:lpwstr>1</vt:lpwstr>
  </property>
  <property fmtid="{D5CDD505-2E9C-101B-9397-08002B2CF9AE}" pid="9" name="MSIP_Label_f0b62af4-5219-472c-a027-4885e1a8713b_Tag">
    <vt:lpwstr>10, 0, 1, 1</vt:lpwstr>
  </property>
  <property fmtid="{D5CDD505-2E9C-101B-9397-08002B2CF9AE}" pid="10" name="ClassificationContentMarkingHeaderLocations">
    <vt:lpwstr>Pakke:8</vt:lpwstr>
  </property>
  <property fmtid="{D5CDD505-2E9C-101B-9397-08002B2CF9AE}" pid="11" name="ClassificationContentMarkingHeaderText">
    <vt:lpwstr>Intern</vt:lpwstr>
  </property>
</Properties>
</file>